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4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96" r:id="rId12"/>
    <p:sldId id="264" r:id="rId13"/>
    <p:sldId id="289" r:id="rId14"/>
    <p:sldId id="265" r:id="rId15"/>
    <p:sldId id="266" r:id="rId16"/>
    <p:sldId id="267" r:id="rId17"/>
    <p:sldId id="299" r:id="rId18"/>
    <p:sldId id="268" r:id="rId19"/>
    <p:sldId id="290" r:id="rId20"/>
    <p:sldId id="270" r:id="rId21"/>
    <p:sldId id="271" r:id="rId22"/>
    <p:sldId id="272" r:id="rId23"/>
    <p:sldId id="291" r:id="rId24"/>
    <p:sldId id="273" r:id="rId25"/>
    <p:sldId id="274" r:id="rId26"/>
    <p:sldId id="293" r:id="rId27"/>
    <p:sldId id="276" r:id="rId28"/>
    <p:sldId id="295" r:id="rId29"/>
    <p:sldId id="294" r:id="rId30"/>
    <p:sldId id="277" r:id="rId31"/>
    <p:sldId id="278" r:id="rId32"/>
    <p:sldId id="279" r:id="rId33"/>
    <p:sldId id="292" r:id="rId34"/>
    <p:sldId id="288" r:id="rId35"/>
    <p:sldId id="282" r:id="rId36"/>
    <p:sldId id="283" r:id="rId37"/>
    <p:sldId id="284" r:id="rId38"/>
    <p:sldId id="298" r:id="rId39"/>
    <p:sldId id="297" r:id="rId40"/>
    <p:sldId id="286" r:id="rId41"/>
  </p:sldIdLst>
  <p:sldSz cx="18288000" cy="10287000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Forum" panose="020B0604020202020204" charset="0"/>
      <p:regular r:id="rId47"/>
    </p:embeddedFont>
    <p:embeddedFont>
      <p:font typeface="Open Sans" panose="020B0606030504020204" pitchFamily="34" charset="0"/>
      <p:regular r:id="rId48"/>
      <p:bold r:id="rId49"/>
      <p:italic r:id="rId50"/>
      <p:boldItalic r:id="rId51"/>
    </p:embeddedFont>
    <p:embeddedFont>
      <p:font typeface="TT Drugs" panose="020B0604020202020204" charset="0"/>
      <p:regular r:id="rId52"/>
    </p:embeddedFont>
    <p:embeddedFont>
      <p:font typeface="TT Drugs Bold" panose="020B0604020202020204" charset="0"/>
      <p:regular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CDD"/>
    <a:srgbClr val="654FF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1E8613-8388-7FB6-78D7-0B5D4992EA3B}" v="7" dt="2022-06-15T12:57:46.015"/>
    <p1510:client id="{0FF92A70-864A-4787-9711-2A4B93BC597E}" vWet="4" dt="2022-06-13T12:16:34.401"/>
    <p1510:client id="{2FAF4C5E-CD99-7F67-1EB1-EAA7FBDD42A3}" v="681" dt="2022-06-20T07:53:33.409"/>
    <p1510:client id="{60804B9C-6B82-CFCD-D397-75FA6C9335BB}" v="208" dt="2022-06-13T14:57:36.778"/>
    <p1510:client id="{8657834C-D01F-481A-5B31-4EE453ED1642}" v="5" dt="2022-06-20T08:29:37.121"/>
    <p1510:client id="{A6E8933C-3CE8-613D-1C75-D31D0F0125E4}" v="120" dt="2022-06-15T08:53:00.613"/>
    <p1510:client id="{DFF5619E-107B-F278-C5C3-4245F0D1050B}" v="605" dt="2022-06-14T11:16:28.5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font" Target="fonts/font9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4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7.fntdata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2.fntdata"/><Relationship Id="rId52" Type="http://schemas.openxmlformats.org/officeDocument/2006/relationships/font" Target="fonts/font10.fntdata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25.gif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gif>
</file>

<file path=ppt/media/image33.gif>
</file>

<file path=ppt/media/image34.png>
</file>

<file path=ppt/media/image35.png>
</file>

<file path=ppt/media/image36.png>
</file>

<file path=ppt/media/image37.gif>
</file>

<file path=ppt/media/image38.gif>
</file>

<file path=ppt/media/image39.gif>
</file>

<file path=ppt/media/image4.png>
</file>

<file path=ppt/media/image40.gif>
</file>

<file path=ppt/media/image41.png>
</file>

<file path=ppt/media/image42.gif>
</file>

<file path=ppt/media/image43.gif>
</file>

<file path=ppt/media/image44.gif>
</file>

<file path=ppt/media/image45.png>
</file>

<file path=ppt/media/image46.png>
</file>

<file path=ppt/media/image47.png>
</file>

<file path=ppt/media/image48.png>
</file>

<file path=ppt/media/image49.gif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20.06.2022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20.06.2022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Thema von heute</a:t>
            </a:r>
          </a:p>
          <a:p>
            <a:pPr lvl="0"/>
            <a:endParaRPr lang="en-US"/>
          </a:p>
          <a:p>
            <a:pPr lvl="0"/>
            <a:r>
              <a:rPr lang="en-US"/>
              <a:t>Wer bin ich?</a:t>
            </a:r>
          </a:p>
          <a:p>
            <a:pPr lvl="0"/>
            <a:endParaRPr lang="en-US"/>
          </a:p>
          <a:p>
            <a:pPr lvl="0"/>
            <a:r>
              <a:rPr lang="en-US"/>
              <a:t>Warum Webassembly als überleitung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20.06.2022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Andere editoren -- grafische oberfläche wäre möglich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32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20.06.2022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Entwicklung von Webassembly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20000 </a:t>
            </a:r>
            <a:r>
              <a:rPr lang="en-US" err="1">
                <a:ea typeface="Calibri"/>
                <a:cs typeface="Calibri"/>
              </a:rPr>
              <a:t>Werte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30812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20.06.2022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Für die gestern nicht anwesenden Leute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20.06.2022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Include emscripten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Emscripten</a:t>
            </a:r>
            <a:r>
              <a:rPr lang="en-US">
                <a:cs typeface="Calibri"/>
              </a:rPr>
              <a:t>: Compiler toolchain based on </a:t>
            </a:r>
            <a:r>
              <a:rPr lang="en-US" err="1">
                <a:cs typeface="Calibri"/>
              </a:rPr>
              <a:t>llvm</a:t>
            </a:r>
            <a:r>
              <a:rPr lang="en-US">
                <a:cs typeface="Calibri"/>
              </a:rPr>
              <a:t>. </a:t>
            </a:r>
          </a:p>
          <a:p>
            <a:r>
              <a:rPr lang="en-US">
                <a:cs typeface="Calibri"/>
              </a:rPr>
              <a:t>Generates pure </a:t>
            </a:r>
            <a:r>
              <a:rPr lang="en-US" err="1">
                <a:cs typeface="Calibri"/>
              </a:rPr>
              <a:t>Webassembly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asm</a:t>
            </a:r>
            <a:r>
              <a:rPr lang="en-US">
                <a:cs typeface="Calibri"/>
              </a:rPr>
              <a:t> files or complete html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26224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20.06.2022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Dwarf erklären</a:t>
            </a:r>
          </a:p>
          <a:p>
            <a:pPr lvl="0"/>
            <a:endParaRPr lang="en-US"/>
          </a:p>
          <a:p>
            <a:pPr lvl="0"/>
            <a:r>
              <a:rPr lang="en-US"/>
              <a:t>Support in Chrome seit ende 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15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20.06.2022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Sanitizers genauer erklären</a:t>
            </a:r>
          </a:p>
          <a:p>
            <a:pPr lvl="0"/>
            <a:endParaRPr lang="en-US"/>
          </a:p>
          <a:p>
            <a:pPr lvl="0"/>
            <a:r>
              <a:rPr lang="en-US"/>
              <a:t>Zweck und formen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22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20.06.2022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err="1"/>
              <a:t>Weitere</a:t>
            </a:r>
            <a:r>
              <a:rPr lang="en-US"/>
              <a:t> Folien </a:t>
            </a:r>
            <a:r>
              <a:rPr lang="en-US" err="1"/>
              <a:t>zum</a:t>
            </a:r>
            <a:r>
              <a:rPr lang="en-US"/>
              <a:t> </a:t>
            </a:r>
            <a:r>
              <a:rPr lang="en-US" err="1"/>
              <a:t>erklären</a:t>
            </a:r>
            <a:r>
              <a:rPr lang="en-US"/>
              <a:t> was ich </a:t>
            </a:r>
            <a:r>
              <a:rPr lang="en-US" err="1"/>
              <a:t>falsch</a:t>
            </a:r>
            <a:r>
              <a:rPr lang="en-US"/>
              <a:t> </a:t>
            </a:r>
            <a:r>
              <a:rPr lang="en-US" err="1"/>
              <a:t>emacht</a:t>
            </a:r>
            <a:r>
              <a:rPr lang="en-US"/>
              <a:t> </a:t>
            </a:r>
            <a:r>
              <a:rPr lang="en-US" err="1"/>
              <a:t>habe</a:t>
            </a:r>
          </a:p>
          <a:p>
            <a:pPr lvl="0"/>
            <a:endParaRPr lang="en-US"/>
          </a:p>
          <a:p>
            <a:pPr lvl="0"/>
            <a:r>
              <a:rPr lang="en-US"/>
              <a:t>Andere </a:t>
            </a:r>
            <a:r>
              <a:rPr lang="en-US" err="1"/>
              <a:t>anwendungsfälle</a:t>
            </a:r>
            <a:r>
              <a:rPr lang="en-US"/>
              <a:t>:</a:t>
            </a:r>
          </a:p>
          <a:p>
            <a:pPr lvl="0"/>
            <a:r>
              <a:rPr lang="en-US"/>
              <a:t>Memory die </a:t>
            </a:r>
            <a:r>
              <a:rPr lang="en-US" err="1"/>
              <a:t>nicht</a:t>
            </a:r>
            <a:r>
              <a:rPr lang="en-US"/>
              <a:t> </a:t>
            </a:r>
            <a:r>
              <a:rPr lang="en-US" err="1"/>
              <a:t>wieder</a:t>
            </a:r>
            <a:r>
              <a:rPr lang="en-US"/>
              <a:t> </a:t>
            </a:r>
            <a:r>
              <a:rPr lang="en-US" err="1"/>
              <a:t>freigegeben</a:t>
            </a:r>
            <a:r>
              <a:rPr lang="en-US"/>
              <a:t> </a:t>
            </a:r>
            <a:r>
              <a:rPr lang="en-US" err="1"/>
              <a:t>wird</a:t>
            </a:r>
            <a:r>
              <a:rPr lang="en-US"/>
              <a:t> </a:t>
            </a:r>
            <a:r>
              <a:rPr lang="en-US" err="1"/>
              <a:t>oder</a:t>
            </a:r>
            <a:r>
              <a:rPr lang="en-US"/>
              <a:t> </a:t>
            </a:r>
            <a:r>
              <a:rPr lang="en-US" err="1"/>
              <a:t>falsche</a:t>
            </a:r>
            <a:r>
              <a:rPr lang="en-US"/>
              <a:t> pointer, usage after free </a:t>
            </a:r>
            <a:r>
              <a:rPr lang="en-US" err="1"/>
              <a:t>usw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24</a:t>
            </a:fld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0A113C2-A1E1-4686-8F62-F1E36B3634DD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8778875" y="10180320"/>
            <a:ext cx="566738" cy="1066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LID4096" sz="7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UNRESTRICTED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32.gi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gif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gif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gif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gi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8687688">
            <a:off x="10282257" y="5034286"/>
            <a:ext cx="8922358" cy="940433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0013544">
            <a:off x="-1834628" y="-2396987"/>
            <a:ext cx="8825308" cy="82296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4412360" y="5053708"/>
            <a:ext cx="2938350" cy="864431"/>
            <a:chOff x="0" y="0"/>
            <a:chExt cx="3917800" cy="1152574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3917800" cy="428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TT Drugs Bold"/>
                </a:rPr>
                <a:t>Florian Schopp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6445" y="791914"/>
              <a:ext cx="3884910" cy="330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80"/>
                </a:lnSpc>
              </a:pPr>
              <a:r>
                <a:rPr lang="en-US" sz="1650">
                  <a:solidFill>
                    <a:srgbClr val="FFFFFF"/>
                  </a:solidFill>
                  <a:latin typeface="TT Drugs"/>
                </a:rPr>
                <a:t>Full Stack Developer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086015" y="3742559"/>
            <a:ext cx="10115971" cy="2622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28"/>
              </a:lnSpc>
            </a:pPr>
            <a:r>
              <a:rPr lang="en-US" sz="9207">
                <a:solidFill>
                  <a:srgbClr val="FFFFFF"/>
                </a:solidFill>
                <a:latin typeface="Forum"/>
              </a:rPr>
              <a:t>WEBASSEMBLY DEBUGGING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67246" y="5093494"/>
            <a:ext cx="2482590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TT Drugs"/>
              </a:rPr>
              <a:t>22. JUNI 2022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TT Drugs"/>
              </a:rPr>
              <a:t> 9:00 Uhr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BEDC095-4820-056C-3CCE-9B1D24680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227"/>
            <a:ext cx="18287999" cy="10331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784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4033C25-4B0C-801B-72B3-02982B63F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74" y="-5729"/>
            <a:ext cx="18298103" cy="102921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743691">
            <a:off x="12650583" y="5606367"/>
            <a:ext cx="6964299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901857" y="-2160536"/>
            <a:ext cx="6151626" cy="82296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388860" y="3724544"/>
            <a:ext cx="7179219" cy="2546005"/>
            <a:chOff x="0" y="0"/>
            <a:chExt cx="9572293" cy="3394673"/>
          </a:xfrm>
        </p:grpSpPr>
        <p:sp>
          <p:nvSpPr>
            <p:cNvPr id="5" name="TextBox 5"/>
            <p:cNvSpPr txBox="1"/>
            <p:nvPr/>
          </p:nvSpPr>
          <p:spPr>
            <a:xfrm>
              <a:off x="1042495" y="-66898"/>
              <a:ext cx="7487302" cy="24356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80"/>
                </a:lnSpc>
              </a:pPr>
              <a:r>
                <a:rPr lang="en-US" sz="5600">
                  <a:solidFill>
                    <a:srgbClr val="FFFFFF"/>
                  </a:solidFill>
                  <a:latin typeface="Forum"/>
                </a:rPr>
                <a:t>WEBASSEMBLY DEBUGGING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798792"/>
              <a:ext cx="9572293" cy="5323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349233" y="2594778"/>
            <a:ext cx="7487800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hape&#10;&#10;Description automatically generated">
            <a:extLst>
              <a:ext uri="{FF2B5EF4-FFF2-40B4-BE49-F238E27FC236}">
                <a16:creationId xmlns:a16="http://schemas.microsoft.com/office/drawing/2014/main" id="{7E542348-81A3-5CB7-E1CD-F2E407B54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37" y="-225164"/>
            <a:ext cx="18299874" cy="1061857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36BA670D-8DF8-DF74-93B5-0965D1825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37" y="-269697"/>
            <a:ext cx="18255342" cy="1055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15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9144000" y="6719245"/>
            <a:ext cx="8115300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-10800000">
            <a:off x="9144000" y="3591760"/>
            <a:ext cx="8115300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9144000" y="1281333"/>
            <a:ext cx="867218" cy="89656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9144000" y="4295332"/>
            <a:ext cx="867218" cy="867218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9220200" y="7270718"/>
            <a:ext cx="672762" cy="716638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0595408" y="1028700"/>
            <a:ext cx="6663892" cy="1401826"/>
            <a:chOff x="0" y="0"/>
            <a:chExt cx="8885189" cy="1869102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8885189" cy="5907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800">
                  <a:solidFill>
                    <a:srgbClr val="FFFFFF"/>
                  </a:solidFill>
                  <a:latin typeface="TT Drugs Bold"/>
                </a:rPr>
                <a:t>Activation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40065"/>
              <a:ext cx="8885189" cy="1029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TT Drugs"/>
                </a:rPr>
                <a:t>Debug-Console &gt; Settings &gt; Experiments &gt; Enable DWARF support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595408" y="4264358"/>
            <a:ext cx="6663892" cy="974519"/>
            <a:chOff x="0" y="0"/>
            <a:chExt cx="8885189" cy="1299358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28575"/>
              <a:ext cx="8885189" cy="5907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800">
                  <a:solidFill>
                    <a:srgbClr val="FFFFFF"/>
                  </a:solidFill>
                  <a:latin typeface="TT Drugs Bold"/>
                </a:rPr>
                <a:t>Install Extension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791170"/>
              <a:ext cx="8885189" cy="508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TT Drugs"/>
                </a:rPr>
                <a:t>https://goo.gle/wasm-debugging-extension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595408" y="7356443"/>
            <a:ext cx="6663892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800">
                <a:solidFill>
                  <a:srgbClr val="FFFFFF"/>
                </a:solidFill>
                <a:latin typeface="TT Drugs Bold"/>
              </a:rPr>
              <a:t>Compile with debug information</a:t>
            </a:r>
          </a:p>
          <a:p>
            <a:pPr>
              <a:lnSpc>
                <a:spcPts val="2600"/>
              </a:lnSpc>
            </a:pPr>
            <a:r>
              <a:rPr lang="en-US" sz="2000">
                <a:solidFill>
                  <a:srgbClr val="FFFFFF"/>
                </a:solidFill>
                <a:latin typeface="TT Drugs"/>
              </a:rPr>
              <a:t>-g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1019175"/>
            <a:ext cx="7003384" cy="406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709"/>
              </a:lnSpc>
            </a:pPr>
            <a:r>
              <a:rPr lang="en-US" sz="8924">
                <a:solidFill>
                  <a:srgbClr val="FFFFFF"/>
                </a:solidFill>
                <a:latin typeface="Forum"/>
              </a:rPr>
              <a:t>DWARF SUPPORT IN CHROME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937875" y="7936816"/>
            <a:ext cx="1985816" cy="198581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964331" y="450166"/>
            <a:ext cx="1941892" cy="1985816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 flipH="1">
            <a:off x="8897524" y="2657511"/>
            <a:ext cx="6028" cy="5272087"/>
          </a:xfrm>
          <a:prstGeom prst="line">
            <a:avLst/>
          </a:prstGeom>
          <a:ln w="47625" cap="flat">
            <a:solidFill>
              <a:srgbClr val="654FF0"/>
            </a:solidFill>
            <a:prstDash val="solid"/>
            <a:headEnd type="none" w="sm" len="sm"/>
            <a:tailEnd type="triangle" w="lg" len="med"/>
          </a:ln>
        </p:spPr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8AB13F27-15D4-0148-3DFC-C39F9BD53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3070" y="5427919"/>
            <a:ext cx="15087585" cy="47415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B568FCFC-6604-E1E2-BC48-9FB56DC05041}"/>
              </a:ext>
            </a:extLst>
          </p:cNvPr>
          <p:cNvGrpSpPr/>
          <p:nvPr/>
        </p:nvGrpSpPr>
        <p:grpSpPr>
          <a:xfrm>
            <a:off x="6843713" y="4490037"/>
            <a:ext cx="4314825" cy="948939"/>
            <a:chOff x="6843713" y="4437485"/>
            <a:chExt cx="4314825" cy="94893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F4E1DF-CC39-2B40-3601-393EE48560D0}"/>
                </a:ext>
              </a:extLst>
            </p:cNvPr>
            <p:cNvSpPr/>
            <p:nvPr/>
          </p:nvSpPr>
          <p:spPr>
            <a:xfrm>
              <a:off x="6843713" y="4443413"/>
              <a:ext cx="4314825" cy="914400"/>
            </a:xfrm>
            <a:prstGeom prst="rect">
              <a:avLst/>
            </a:prstGeom>
            <a:solidFill>
              <a:srgbClr val="DBDCDD"/>
            </a:solidFill>
            <a:ln>
              <a:solidFill>
                <a:srgbClr val="DBDC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2DD0E92-6D98-5632-817C-82177ED119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7186455" y="4437485"/>
              <a:ext cx="3477547" cy="9489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899533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hape&#10;&#10;Description automatically generated">
            <a:extLst>
              <a:ext uri="{FF2B5EF4-FFF2-40B4-BE49-F238E27FC236}">
                <a16:creationId xmlns:a16="http://schemas.microsoft.com/office/drawing/2014/main" id="{8236181A-F09B-4E6D-AFBD-B27994E41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75" y="-17562"/>
            <a:ext cx="18299150" cy="990395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2483111">
            <a:off x="15183806" y="4858923"/>
            <a:ext cx="8681321" cy="780233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259281" y="6010480"/>
            <a:ext cx="7288216" cy="731565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1133740"/>
            <a:ext cx="8866330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0F2A37"/>
                </a:solidFill>
                <a:latin typeface="Forum"/>
              </a:rPr>
              <a:t>Enterjs game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690482"/>
            <a:ext cx="7349254" cy="4565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800">
                <a:solidFill>
                  <a:srgbClr val="0F2A37"/>
                </a:solidFill>
                <a:latin typeface="TT Drugs Bold"/>
              </a:rPr>
              <a:t>Print Game Started</a:t>
            </a:r>
          </a:p>
          <a:p>
            <a:pPr>
              <a:lnSpc>
                <a:spcPts val="3640"/>
              </a:lnSpc>
            </a:pPr>
            <a:endParaRPr lang="en-US" sz="2800">
              <a:solidFill>
                <a:srgbClr val="0F2A37"/>
              </a:solidFill>
              <a:latin typeface="TT Drugs Bold"/>
            </a:endParaRPr>
          </a:p>
          <a:p>
            <a:pPr>
              <a:lnSpc>
                <a:spcPts val="3640"/>
              </a:lnSpc>
            </a:pPr>
            <a:r>
              <a:rPr lang="en-US" sz="2800">
                <a:solidFill>
                  <a:srgbClr val="0F2A37"/>
                </a:solidFill>
                <a:latin typeface="TT Drugs Bold"/>
              </a:rPr>
              <a:t>for 1 to 20</a:t>
            </a:r>
          </a:p>
          <a:p>
            <a:pPr>
              <a:lnSpc>
                <a:spcPts val="3640"/>
              </a:lnSpc>
            </a:pPr>
            <a:r>
              <a:rPr lang="en-US" sz="2800">
                <a:solidFill>
                  <a:srgbClr val="0F2A37"/>
                </a:solidFill>
                <a:latin typeface="TT Drugs Bold"/>
              </a:rPr>
              <a:t>If the number is dividable by 3 and 5 print enterJS</a:t>
            </a:r>
          </a:p>
          <a:p>
            <a:pPr>
              <a:lnSpc>
                <a:spcPts val="3640"/>
              </a:lnSpc>
            </a:pPr>
            <a:r>
              <a:rPr lang="en-US" sz="2800">
                <a:solidFill>
                  <a:srgbClr val="0F2A37"/>
                </a:solidFill>
                <a:latin typeface="TT Drugs Bold"/>
              </a:rPr>
              <a:t>If the number is dividable by 3 print enter</a:t>
            </a:r>
          </a:p>
          <a:p>
            <a:pPr>
              <a:lnSpc>
                <a:spcPts val="3640"/>
              </a:lnSpc>
            </a:pPr>
            <a:r>
              <a:rPr lang="en-US" sz="2800">
                <a:solidFill>
                  <a:srgbClr val="0F2A37"/>
                </a:solidFill>
                <a:latin typeface="TT Drugs Bold"/>
              </a:rPr>
              <a:t>If the number is dividable by 5 print JS</a:t>
            </a:r>
          </a:p>
          <a:p>
            <a:pPr>
              <a:lnSpc>
                <a:spcPts val="3640"/>
              </a:lnSpc>
            </a:pPr>
            <a:r>
              <a:rPr lang="en-US" sz="2800">
                <a:solidFill>
                  <a:srgbClr val="0F2A37"/>
                </a:solidFill>
                <a:latin typeface="TT Drugs Bold"/>
              </a:rPr>
              <a:t>Else print Cannot be devided by 3 or 5</a:t>
            </a:r>
          </a:p>
          <a:p>
            <a:pPr>
              <a:lnSpc>
                <a:spcPts val="3640"/>
              </a:lnSpc>
            </a:pPr>
            <a:endParaRPr lang="en-US" sz="2800">
              <a:solidFill>
                <a:srgbClr val="0F2A37"/>
              </a:solidFill>
              <a:latin typeface="TT Drugs Bold"/>
            </a:endParaRPr>
          </a:p>
          <a:p>
            <a:pPr>
              <a:lnSpc>
                <a:spcPts val="3640"/>
              </a:lnSpc>
            </a:pPr>
            <a:r>
              <a:rPr lang="en-US" sz="2800">
                <a:solidFill>
                  <a:srgbClr val="0F2A37"/>
                </a:solidFill>
                <a:latin typeface="TT Drugs Bold"/>
              </a:rPr>
              <a:t>Print Game Ended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EFD60FBE-0CE9-1064-CDB1-2A7C48F08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394" y="5576"/>
            <a:ext cx="6512885" cy="102758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3716505">
            <a:off x="-2238628" y="-2235792"/>
            <a:ext cx="7303770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6364982">
            <a:off x="-1262337" y="4141016"/>
            <a:ext cx="8597036" cy="1023456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349233" y="1717090"/>
            <a:ext cx="7487800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9349233" y="1707565"/>
            <a:ext cx="7487800" cy="1998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52"/>
              </a:lnSpc>
            </a:pPr>
            <a:r>
              <a:rPr lang="en-US" sz="2425">
                <a:solidFill>
                  <a:srgbClr val="0F2A37"/>
                </a:solidFill>
                <a:latin typeface="TT Drugs Bold"/>
              </a:rPr>
              <a:t>WebAssembly is a binary instruction format for a stack-based virtual machine. Wasm is designed as a portable compilation target for programming languages, enabling deployment on the web for client and server applications.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349233" y="6151222"/>
            <a:ext cx="7487800" cy="2406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30"/>
              </a:lnSpc>
            </a:pPr>
            <a:r>
              <a:rPr lang="en-US" sz="2100">
                <a:solidFill>
                  <a:srgbClr val="0F2A37"/>
                </a:solidFill>
                <a:latin typeface="TT Drugs"/>
              </a:rPr>
              <a:t>Applications:</a:t>
            </a:r>
          </a:p>
          <a:p>
            <a:pPr>
              <a:lnSpc>
                <a:spcPts val="2730"/>
              </a:lnSpc>
            </a:pPr>
            <a:endParaRPr lang="en-US" sz="2100">
              <a:solidFill>
                <a:srgbClr val="0F2A37"/>
              </a:solidFill>
              <a:latin typeface="TT Drugs"/>
            </a:endParaRPr>
          </a:p>
          <a:p>
            <a:pPr marL="453390" lvl="1" indent="-226695">
              <a:lnSpc>
                <a:spcPts val="2730"/>
              </a:lnSpc>
              <a:buFont typeface="Arial"/>
              <a:buChar char="•"/>
            </a:pPr>
            <a:r>
              <a:rPr lang="en-US" sz="2100">
                <a:solidFill>
                  <a:srgbClr val="0F2A37"/>
                </a:solidFill>
                <a:latin typeface="TT Drugs"/>
              </a:rPr>
              <a:t>Google Earth</a:t>
            </a:r>
          </a:p>
          <a:p>
            <a:pPr marL="453390" lvl="1" indent="-226695">
              <a:lnSpc>
                <a:spcPts val="2730"/>
              </a:lnSpc>
              <a:buFont typeface="Arial"/>
              <a:buChar char="•"/>
            </a:pPr>
            <a:r>
              <a:rPr lang="en-US" sz="2100">
                <a:solidFill>
                  <a:srgbClr val="0F2A37"/>
                </a:solidFill>
                <a:latin typeface="TT Drugs"/>
              </a:rPr>
              <a:t>Unity</a:t>
            </a:r>
          </a:p>
          <a:p>
            <a:pPr marL="453390" lvl="1" indent="-226695">
              <a:lnSpc>
                <a:spcPts val="2730"/>
              </a:lnSpc>
              <a:buFont typeface="Arial"/>
              <a:buChar char="•"/>
            </a:pPr>
            <a:r>
              <a:rPr lang="en-US" sz="2100">
                <a:solidFill>
                  <a:srgbClr val="0F2A37"/>
                </a:solidFill>
                <a:latin typeface="TT Drugs"/>
              </a:rPr>
              <a:t>AutoCAD</a:t>
            </a:r>
          </a:p>
          <a:p>
            <a:pPr marL="226695" lvl="1">
              <a:lnSpc>
                <a:spcPts val="2730"/>
              </a:lnSpc>
            </a:pPr>
            <a:r>
              <a:rPr lang="en-US" sz="2100">
                <a:ea typeface="+mn-lt"/>
                <a:cs typeface="+mn-lt"/>
              </a:rPr>
              <a:t>https://github.com/emscripten-core/emscripten/wiki/Porting-Examples-and-Demos</a:t>
            </a:r>
            <a:endParaRPr lang="en-US" sz="2100">
              <a:solidFill>
                <a:srgbClr val="0F2A37"/>
              </a:solidFill>
              <a:latin typeface="TT Drugs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9349233" y="4442326"/>
            <a:ext cx="3909031" cy="1326979"/>
            <a:chOff x="0" y="-47625"/>
            <a:chExt cx="5212042" cy="1769305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0" y="652405"/>
              <a:ext cx="1069275" cy="1069275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4142767" y="652405"/>
              <a:ext cx="1069275" cy="1069275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1403899" y="652405"/>
              <a:ext cx="1035633" cy="1069275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>
            <a:xfrm>
              <a:off x="2773060" y="652405"/>
              <a:ext cx="1073974" cy="1069275"/>
            </a:xfrm>
            <a:prstGeom prst="rect">
              <a:avLst/>
            </a:prstGeom>
          </p:spPr>
        </p:pic>
        <p:sp>
          <p:nvSpPr>
            <p:cNvPr id="12" name="TextBox 12"/>
            <p:cNvSpPr txBox="1"/>
            <p:nvPr/>
          </p:nvSpPr>
          <p:spPr>
            <a:xfrm>
              <a:off x="0" y="-47625"/>
              <a:ext cx="2818790" cy="44738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0F2A37"/>
                  </a:solidFill>
                  <a:latin typeface="Open Sans"/>
                </a:rPr>
                <a:t>Browser support: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 flipH="1">
            <a:off x="8854662" y="2743236"/>
            <a:ext cx="6028" cy="5272087"/>
          </a:xfrm>
          <a:prstGeom prst="line">
            <a:avLst/>
          </a:prstGeom>
          <a:ln w="47625" cap="flat">
            <a:solidFill>
              <a:srgbClr val="654FF0"/>
            </a:solidFill>
            <a:prstDash val="solid"/>
            <a:headEnd type="none" w="sm" len="sm"/>
            <a:tailEnd type="triangle" w="lg" len="med"/>
          </a:ln>
        </p:spPr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80725" y="8022541"/>
            <a:ext cx="1985816" cy="198581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907181" y="535891"/>
            <a:ext cx="1941892" cy="198581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2B0BBE8-49AF-7ECB-CF10-1478D9413230}"/>
              </a:ext>
            </a:extLst>
          </p:cNvPr>
          <p:cNvGrpSpPr/>
          <p:nvPr/>
        </p:nvGrpSpPr>
        <p:grpSpPr>
          <a:xfrm>
            <a:off x="6843713" y="4490037"/>
            <a:ext cx="4314825" cy="948939"/>
            <a:chOff x="6843713" y="4437485"/>
            <a:chExt cx="4314825" cy="9489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40218DE-56D1-A151-A178-8C59CA67684E}"/>
                </a:ext>
              </a:extLst>
            </p:cNvPr>
            <p:cNvSpPr/>
            <p:nvPr/>
          </p:nvSpPr>
          <p:spPr>
            <a:xfrm>
              <a:off x="6843713" y="4443413"/>
              <a:ext cx="4314825" cy="914400"/>
            </a:xfrm>
            <a:prstGeom prst="rect">
              <a:avLst/>
            </a:prstGeom>
            <a:solidFill>
              <a:srgbClr val="DBDCDD"/>
            </a:solidFill>
            <a:ln>
              <a:solidFill>
                <a:srgbClr val="DBDC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7186455" y="4437485"/>
              <a:ext cx="3477547" cy="948939"/>
            </a:xfrm>
            <a:prstGeom prst="rect">
              <a:avLst/>
            </a:prstGeom>
          </p:spPr>
        </p:pic>
      </p:grpSp>
      <p:pic>
        <p:nvPicPr>
          <p:cNvPr id="7" name="Picture 8">
            <a:extLst>
              <a:ext uri="{FF2B5EF4-FFF2-40B4-BE49-F238E27FC236}">
                <a16:creationId xmlns:a16="http://schemas.microsoft.com/office/drawing/2014/main" id="{8AD1BA33-F929-86F8-2BD3-F92AB64020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8751" y="5441031"/>
            <a:ext cx="15087574" cy="50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6883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FBBAC561-14A3-E3E9-A1A9-CE056CF2E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75" y="177584"/>
            <a:ext cx="18299150" cy="993183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9144000" y="6719245"/>
            <a:ext cx="8115300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-10800000">
            <a:off x="9144000" y="3591760"/>
            <a:ext cx="8115300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9144000" y="1281333"/>
            <a:ext cx="867218" cy="89656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9144000" y="4295332"/>
            <a:ext cx="867218" cy="867218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9220200" y="7270718"/>
            <a:ext cx="672762" cy="716638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0595408" y="1028700"/>
            <a:ext cx="6663892" cy="1401826"/>
            <a:chOff x="0" y="0"/>
            <a:chExt cx="8885189" cy="1869102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8885189" cy="5907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800">
                  <a:solidFill>
                    <a:srgbClr val="FFFFFF"/>
                  </a:solidFill>
                  <a:latin typeface="TT Drugs Bold"/>
                </a:rPr>
                <a:t>Purpose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40065"/>
              <a:ext cx="8885189" cy="1029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TT Drugs"/>
                </a:rPr>
                <a:t>Track the execution at runtime to report execution errors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595408" y="4264358"/>
            <a:ext cx="6663892" cy="2146094"/>
            <a:chOff x="0" y="0"/>
            <a:chExt cx="8885189" cy="2861458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28575"/>
              <a:ext cx="8885189" cy="5907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800">
                  <a:solidFill>
                    <a:srgbClr val="FFFFFF"/>
                  </a:solidFill>
                  <a:latin typeface="TT Drugs Bold"/>
                </a:rPr>
                <a:t>Types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791170"/>
              <a:ext cx="8885189" cy="20707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12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TT Drugs"/>
                </a:rPr>
                <a:t>AddressSanitizer and LeakSanitizer</a:t>
              </a:r>
            </a:p>
            <a:p>
              <a:pPr marL="518160" lvl="1" indent="-259080">
                <a:lnSpc>
                  <a:spcPts val="312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TT Drugs"/>
                </a:rPr>
                <a:t>ThreadSanitizer</a:t>
              </a:r>
            </a:p>
            <a:p>
              <a:pPr marL="518160" lvl="1" indent="-259080">
                <a:lnSpc>
                  <a:spcPts val="312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TT Drugs"/>
                </a:rPr>
                <a:t>MemorySanitizer</a:t>
              </a:r>
            </a:p>
            <a:p>
              <a:pPr>
                <a:lnSpc>
                  <a:spcPts val="3120"/>
                </a:lnSpc>
              </a:pPr>
              <a:endParaRPr lang="en-US" sz="2400">
                <a:solidFill>
                  <a:srgbClr val="FFFFFF"/>
                </a:solidFill>
                <a:latin typeface="TT Drugs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595408" y="7356443"/>
            <a:ext cx="6663892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800">
                <a:solidFill>
                  <a:srgbClr val="FFFFFF"/>
                </a:solidFill>
                <a:latin typeface="TT Drugs Bold"/>
              </a:rPr>
              <a:t>Compile with debug information</a:t>
            </a:r>
          </a:p>
          <a:p>
            <a:pPr>
              <a:lnSpc>
                <a:spcPts val="2600"/>
              </a:lnSpc>
            </a:pPr>
            <a:r>
              <a:rPr lang="en-US" sz="2000">
                <a:solidFill>
                  <a:srgbClr val="FFFFFF"/>
                </a:solidFill>
                <a:latin typeface="TT Drugs"/>
              </a:rPr>
              <a:t>- fsanitize=address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1019175"/>
            <a:ext cx="7003384" cy="136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709"/>
              </a:lnSpc>
            </a:pPr>
            <a:r>
              <a:rPr lang="en-US" sz="8924">
                <a:solidFill>
                  <a:srgbClr val="FFFFFF"/>
                </a:solidFill>
                <a:latin typeface="Forum"/>
              </a:rPr>
              <a:t>SANITIZERS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 flipH="1">
            <a:off x="8854662" y="2743236"/>
            <a:ext cx="6028" cy="5272087"/>
          </a:xfrm>
          <a:prstGeom prst="line">
            <a:avLst/>
          </a:prstGeom>
          <a:ln w="47625" cap="flat">
            <a:solidFill>
              <a:srgbClr val="654FF0"/>
            </a:solidFill>
            <a:prstDash val="solid"/>
            <a:headEnd type="none" w="sm" len="sm"/>
            <a:tailEnd type="triangle" w="lg" len="med"/>
          </a:ln>
        </p:spPr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80725" y="8022541"/>
            <a:ext cx="1985816" cy="198581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878606" y="535891"/>
            <a:ext cx="1941892" cy="198581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CC23CBB-7D26-7620-A1CD-072AC5E6B7C3}"/>
              </a:ext>
            </a:extLst>
          </p:cNvPr>
          <p:cNvGrpSpPr/>
          <p:nvPr/>
        </p:nvGrpSpPr>
        <p:grpSpPr>
          <a:xfrm>
            <a:off x="6843713" y="4568864"/>
            <a:ext cx="4314825" cy="948939"/>
            <a:chOff x="6843713" y="4437485"/>
            <a:chExt cx="4314825" cy="94893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FEAF0A-C28B-8343-37FF-BF7BC9BA71EE}"/>
                </a:ext>
              </a:extLst>
            </p:cNvPr>
            <p:cNvSpPr/>
            <p:nvPr/>
          </p:nvSpPr>
          <p:spPr>
            <a:xfrm>
              <a:off x="6843713" y="4443413"/>
              <a:ext cx="4314825" cy="914400"/>
            </a:xfrm>
            <a:prstGeom prst="rect">
              <a:avLst/>
            </a:prstGeom>
            <a:solidFill>
              <a:srgbClr val="DBDCDD"/>
            </a:solidFill>
            <a:ln>
              <a:solidFill>
                <a:srgbClr val="DBDC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F5235DC-30A3-697E-533A-58C5D27FA4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7186455" y="4437485"/>
              <a:ext cx="3477547" cy="948939"/>
            </a:xfrm>
            <a:prstGeom prst="rect">
              <a:avLst/>
            </a:prstGeom>
          </p:spPr>
        </p:pic>
      </p:grpSp>
      <p:pic>
        <p:nvPicPr>
          <p:cNvPr id="8" name="Picture 8">
            <a:extLst>
              <a:ext uri="{FF2B5EF4-FFF2-40B4-BE49-F238E27FC236}">
                <a16:creationId xmlns:a16="http://schemas.microsoft.com/office/drawing/2014/main" id="{41D4CE40-0C31-81CB-71A1-3839F7B3F2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479" y="5433281"/>
            <a:ext cx="17730755" cy="59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3317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D144803-D22A-EF7E-CD29-806C1543D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575" y="43628"/>
            <a:ext cx="18299149" cy="9865207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EFD60FBE-0CE9-1064-CDB1-2A7C48F08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394" y="5576"/>
            <a:ext cx="6512885" cy="1027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0906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5400100" y="2161807"/>
            <a:ext cx="7487800" cy="4945625"/>
            <a:chOff x="0" y="-21431"/>
            <a:chExt cx="9983733" cy="6594166"/>
          </a:xfrm>
        </p:grpSpPr>
        <p:sp>
          <p:nvSpPr>
            <p:cNvPr id="5" name="TextBox 5"/>
            <p:cNvSpPr txBox="1"/>
            <p:nvPr/>
          </p:nvSpPr>
          <p:spPr>
            <a:xfrm>
              <a:off x="0" y="-21431"/>
              <a:ext cx="9983733" cy="1479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640"/>
                </a:lnSpc>
              </a:pPr>
              <a:r>
                <a:rPr lang="en-US" sz="7200">
                  <a:solidFill>
                    <a:srgbClr val="0F2A37"/>
                  </a:solidFill>
                  <a:latin typeface="Forum"/>
                </a:rPr>
                <a:t>Our case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884955"/>
              <a:ext cx="9983733" cy="32405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indent="-342900">
                <a:lnSpc>
                  <a:spcPts val="3152"/>
                </a:lnSpc>
                <a:buFont typeface="Arial"/>
                <a:buChar char="•"/>
              </a:pPr>
              <a:r>
                <a:rPr lang="en-US" sz="2400">
                  <a:solidFill>
                    <a:srgbClr val="0F2A37"/>
                  </a:solidFill>
                  <a:latin typeface="Calibri"/>
                  <a:cs typeface="Calibri"/>
                </a:rPr>
                <a:t>Overlapping memory areas. Program used pointers that pointed into program stack.</a:t>
              </a:r>
              <a:r>
                <a:rPr lang="en-US" sz="2400">
                  <a:solidFill>
                    <a:srgbClr val="0F2A37"/>
                  </a:solidFill>
                  <a:latin typeface="TT Drugs Bold"/>
                </a:rPr>
                <a:t> </a:t>
              </a:r>
              <a:endParaRPr lang="en-US">
                <a:cs typeface="Calibri"/>
              </a:endParaRPr>
            </a:p>
            <a:p>
              <a:pPr marL="342900" indent="-342900">
                <a:lnSpc>
                  <a:spcPts val="3152"/>
                </a:lnSpc>
                <a:buFont typeface="Arial"/>
                <a:buChar char="•"/>
              </a:pPr>
              <a:r>
                <a:rPr lang="en-US" sz="2400">
                  <a:solidFill>
                    <a:srgbClr val="0F2A37"/>
                  </a:solidFill>
                  <a:ea typeface="+mn-lt"/>
                  <a:cs typeface="+mn-lt"/>
                </a:rPr>
                <a:t>Memory was not freed after usage. Growing memory problem. </a:t>
              </a:r>
              <a:endParaRPr lang="en-US" sz="2400">
                <a:solidFill>
                  <a:srgbClr val="0F2A37"/>
                </a:solidFill>
                <a:latin typeface="TT Drugs Bold"/>
              </a:endParaRPr>
            </a:p>
            <a:p>
              <a:pPr marL="342900" indent="-342900">
                <a:lnSpc>
                  <a:spcPts val="3152"/>
                </a:lnSpc>
                <a:buFont typeface="Arial"/>
                <a:buChar char="•"/>
              </a:pPr>
              <a:r>
                <a:rPr lang="en-US" sz="2400">
                  <a:solidFill>
                    <a:srgbClr val="0F2A37"/>
                  </a:solidFill>
                  <a:ea typeface="+mn-lt"/>
                  <a:cs typeface="+mn-lt"/>
                </a:rPr>
                <a:t>Pointer to uninitialized memory areas</a:t>
              </a:r>
              <a:endParaRPr lang="en-US" sz="2400">
                <a:solidFill>
                  <a:srgbClr val="0F2A37"/>
                </a:solidFill>
                <a:latin typeface="Calibri"/>
                <a:cs typeface="Calibri"/>
              </a:endParaRPr>
            </a:p>
            <a:p>
              <a:pPr>
                <a:lnSpc>
                  <a:spcPts val="3152"/>
                </a:lnSpc>
              </a:pPr>
              <a:endParaRPr lang="en-US" sz="2400">
                <a:solidFill>
                  <a:srgbClr val="0F2A37"/>
                </a:solidFill>
                <a:latin typeface="TT Drugs Bold"/>
                <a:cs typeface="Calibri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122520"/>
              <a:ext cx="9983733" cy="4502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30"/>
                </a:lnSpc>
              </a:pPr>
              <a:endParaRPr/>
            </a:p>
          </p:txBody>
        </p:sp>
      </p:grpSp>
      <p:pic>
        <p:nvPicPr>
          <p:cNvPr id="9" name="Picture 27">
            <a:extLst>
              <a:ext uri="{FF2B5EF4-FFF2-40B4-BE49-F238E27FC236}">
                <a16:creationId xmlns:a16="http://schemas.microsoft.com/office/drawing/2014/main" id="{03CFC975-AC0A-B74A-8D42-C24CA2915C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5400000">
            <a:off x="14417427" y="4712603"/>
            <a:ext cx="4443558" cy="896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0189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743691">
            <a:off x="12650583" y="5606367"/>
            <a:ext cx="6964299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901857" y="-2160536"/>
            <a:ext cx="6151626" cy="82296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388860" y="5816494"/>
            <a:ext cx="7179219" cy="40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9349233" y="2594778"/>
            <a:ext cx="7487800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endParaRPr/>
          </a:p>
        </p:txBody>
      </p:sp>
      <p:grpSp>
        <p:nvGrpSpPr>
          <p:cNvPr id="6" name="Group 6"/>
          <p:cNvGrpSpPr/>
          <p:nvPr/>
        </p:nvGrpSpPr>
        <p:grpSpPr>
          <a:xfrm>
            <a:off x="2520640" y="3684083"/>
            <a:ext cx="7106434" cy="2918834"/>
            <a:chOff x="0" y="0"/>
            <a:chExt cx="9475245" cy="3891779"/>
          </a:xfrm>
        </p:grpSpPr>
        <p:sp>
          <p:nvSpPr>
            <p:cNvPr id="7" name="TextBox 7"/>
            <p:cNvSpPr txBox="1"/>
            <p:nvPr/>
          </p:nvSpPr>
          <p:spPr>
            <a:xfrm>
              <a:off x="0" y="2389045"/>
              <a:ext cx="9475245" cy="1502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49"/>
                </a:lnSpc>
              </a:pPr>
              <a:r>
                <a:rPr lang="en-US" sz="3499">
                  <a:solidFill>
                    <a:srgbClr val="FFFFFF"/>
                  </a:solidFill>
                  <a:latin typeface="TT Drugs"/>
                </a:rPr>
                <a:t>Execution of Webassembly Modules outside of the browser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4155"/>
              <a:ext cx="9475245" cy="2184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480"/>
                </a:lnSpc>
              </a:pPr>
              <a:r>
                <a:rPr lang="en-US" sz="5400">
                  <a:solidFill>
                    <a:srgbClr val="FFFFFF"/>
                  </a:solidFill>
                  <a:latin typeface="Forum"/>
                </a:rPr>
                <a:t>STANDALONE EXECUTION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9144000" y="3591760"/>
            <a:ext cx="8115300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144000" y="1281333"/>
            <a:ext cx="867218" cy="89656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595408" y="1028700"/>
            <a:ext cx="6663892" cy="2182876"/>
            <a:chOff x="0" y="0"/>
            <a:chExt cx="8885189" cy="2910502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8885189" cy="5907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800">
                  <a:solidFill>
                    <a:srgbClr val="FFFFFF"/>
                  </a:solidFill>
                  <a:latin typeface="TT Drugs Bold"/>
                </a:rPr>
                <a:t>Wasm SDK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840065"/>
              <a:ext cx="8885189" cy="20707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TT Drugs"/>
                </a:rPr>
                <a:t>containing compatible clang package and sysroot</a:t>
              </a:r>
            </a:p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TT Drugs"/>
                </a:rPr>
                <a:t>https://github.com/WebAssembly/wasi-sdk</a:t>
              </a:r>
            </a:p>
            <a:p>
              <a:pPr>
                <a:lnSpc>
                  <a:spcPts val="3120"/>
                </a:lnSpc>
              </a:pPr>
              <a:endParaRPr lang="en-US" sz="2400">
                <a:solidFill>
                  <a:srgbClr val="FFFFFF"/>
                </a:solidFill>
                <a:latin typeface="TT Drugs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595408" y="4264358"/>
            <a:ext cx="6663892" cy="2146094"/>
            <a:chOff x="0" y="0"/>
            <a:chExt cx="8885189" cy="2861458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8885189" cy="5907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800">
                  <a:solidFill>
                    <a:srgbClr val="FFFFFF"/>
                  </a:solidFill>
                  <a:latin typeface="TT Drugs Bold"/>
                </a:rPr>
                <a:t>Wasmtime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791170"/>
              <a:ext cx="8885189" cy="20707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TT Drugs"/>
                </a:rPr>
                <a:t>Standalone Runtime environment for webassembly</a:t>
              </a:r>
            </a:p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TT Drugs"/>
                </a:rPr>
                <a:t>https://github.com/bytecodealliance/wasmtime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8700" y="1019175"/>
            <a:ext cx="7003384" cy="136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709"/>
              </a:lnSpc>
            </a:pPr>
            <a:r>
              <a:rPr lang="en-US" sz="8924">
                <a:solidFill>
                  <a:srgbClr val="FFFFFF"/>
                </a:solidFill>
                <a:latin typeface="Forum"/>
              </a:rPr>
              <a:t>INSTALLATION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144000" y="4264358"/>
            <a:ext cx="867218" cy="89656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Text&#10;&#10;Description automatically generated">
            <a:extLst>
              <a:ext uri="{FF2B5EF4-FFF2-40B4-BE49-F238E27FC236}">
                <a16:creationId xmlns:a16="http://schemas.microsoft.com/office/drawing/2014/main" id="{0D2193B9-09E3-33C0-9DF2-31E28A25E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9275" y="1791844"/>
            <a:ext cx="6943725" cy="65461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5400100" y="2161807"/>
            <a:ext cx="7487800" cy="4945625"/>
            <a:chOff x="0" y="-21431"/>
            <a:chExt cx="9983733" cy="6594166"/>
          </a:xfrm>
        </p:grpSpPr>
        <p:sp>
          <p:nvSpPr>
            <p:cNvPr id="5" name="TextBox 5"/>
            <p:cNvSpPr txBox="1"/>
            <p:nvPr/>
          </p:nvSpPr>
          <p:spPr>
            <a:xfrm>
              <a:off x="0" y="-21431"/>
              <a:ext cx="9983733" cy="1479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640"/>
                </a:lnSpc>
              </a:pPr>
              <a:r>
                <a:rPr lang="en-US" sz="7200">
                  <a:solidFill>
                    <a:srgbClr val="0F2A37"/>
                  </a:solidFill>
                  <a:latin typeface="Forum"/>
                </a:rPr>
                <a:t>OUR MOTIVATION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932706"/>
              <a:ext cx="9983733" cy="26933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indent="-342900">
                <a:lnSpc>
                  <a:spcPts val="3152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0F2A37"/>
                  </a:solidFill>
                  <a:latin typeface="TT Drugs Bold"/>
                </a:rPr>
                <a:t>To use the same code base as the firmware. </a:t>
              </a:r>
              <a:endParaRPr lang="en-US" sz="2400" dirty="0">
                <a:solidFill>
                  <a:srgbClr val="0F2A37"/>
                </a:solidFill>
                <a:latin typeface="TT Drugs Bold"/>
                <a:ea typeface="Calibri"/>
                <a:cs typeface="Calibri"/>
              </a:endParaRPr>
            </a:p>
            <a:p>
              <a:pPr marL="342900" indent="-342900">
                <a:lnSpc>
                  <a:spcPts val="3152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0F2A37"/>
                  </a:solidFill>
                  <a:latin typeface="TT Drugs Bold"/>
                </a:rPr>
                <a:t>Include parts of the firmware libraries via </a:t>
              </a:r>
              <a:r>
                <a:rPr lang="en-US" sz="2400" dirty="0" err="1">
                  <a:solidFill>
                    <a:srgbClr val="0F2A37"/>
                  </a:solidFill>
                  <a:latin typeface="TT Drugs Bold"/>
                </a:rPr>
                <a:t>WebAssembly</a:t>
              </a:r>
              <a:endParaRPr lang="en-US" sz="2400">
                <a:solidFill>
                  <a:srgbClr val="0F2A37"/>
                </a:solidFill>
                <a:latin typeface="TT Drugs Bold"/>
              </a:endParaRPr>
            </a:p>
            <a:p>
              <a:pPr marL="342900" indent="-342900">
                <a:lnSpc>
                  <a:spcPts val="3152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0F2A37"/>
                  </a:solidFill>
                  <a:latin typeface="TT Drugs Bold"/>
                </a:rPr>
                <a:t>Visualization of the effects of user changes on the signal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122520"/>
              <a:ext cx="9983733" cy="4502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30"/>
                </a:lnSpc>
              </a:pPr>
              <a:endParaRPr/>
            </a:p>
          </p:txBody>
        </p:sp>
      </p:grpSp>
      <p:pic>
        <p:nvPicPr>
          <p:cNvPr id="9" name="Picture 27">
            <a:extLst>
              <a:ext uri="{FF2B5EF4-FFF2-40B4-BE49-F238E27FC236}">
                <a16:creationId xmlns:a16="http://schemas.microsoft.com/office/drawing/2014/main" id="{03CFC975-AC0A-B74A-8D42-C24CA2915C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5400000">
            <a:off x="14417427" y="4712603"/>
            <a:ext cx="4443558" cy="896560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 flipH="1">
            <a:off x="8854662" y="2657511"/>
            <a:ext cx="6027" cy="5200650"/>
          </a:xfrm>
          <a:prstGeom prst="line">
            <a:avLst/>
          </a:prstGeom>
          <a:ln w="47625" cap="flat">
            <a:solidFill>
              <a:srgbClr val="654FF0"/>
            </a:solidFill>
            <a:prstDash val="solid"/>
            <a:headEnd type="none" w="sm" len="sm"/>
            <a:tailEnd type="triangle" w="lg" len="med"/>
          </a:ln>
        </p:spPr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80725" y="8022541"/>
            <a:ext cx="1985816" cy="198581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878606" y="535891"/>
            <a:ext cx="1941892" cy="198581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158E7D9-7AE4-0C58-7C32-C353DE936001}"/>
              </a:ext>
            </a:extLst>
          </p:cNvPr>
          <p:cNvGrpSpPr/>
          <p:nvPr/>
        </p:nvGrpSpPr>
        <p:grpSpPr>
          <a:xfrm>
            <a:off x="6843713" y="4450623"/>
            <a:ext cx="4314825" cy="948939"/>
            <a:chOff x="6843713" y="4437485"/>
            <a:chExt cx="4314825" cy="94893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1B562C6-88E1-4AC1-C026-19066ADCB183}"/>
                </a:ext>
              </a:extLst>
            </p:cNvPr>
            <p:cNvSpPr/>
            <p:nvPr/>
          </p:nvSpPr>
          <p:spPr>
            <a:xfrm>
              <a:off x="6843713" y="4443413"/>
              <a:ext cx="4314825" cy="914400"/>
            </a:xfrm>
            <a:prstGeom prst="rect">
              <a:avLst/>
            </a:prstGeom>
            <a:solidFill>
              <a:srgbClr val="DBDCDD"/>
            </a:solidFill>
            <a:ln>
              <a:solidFill>
                <a:srgbClr val="DBDC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15F1DC4-0FF9-FC9F-6E1C-8114D5294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7186455" y="4437485"/>
              <a:ext cx="3477547" cy="948939"/>
            </a:xfrm>
            <a:prstGeom prst="rect">
              <a:avLst/>
            </a:prstGeom>
          </p:spPr>
        </p:pic>
      </p:grpSp>
      <p:pic>
        <p:nvPicPr>
          <p:cNvPr id="3" name="Picture 7">
            <a:extLst>
              <a:ext uri="{FF2B5EF4-FFF2-40B4-BE49-F238E27FC236}">
                <a16:creationId xmlns:a16="http://schemas.microsoft.com/office/drawing/2014/main" id="{B8D6893E-2601-978E-AD75-ADE879B1A2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3079" y="5381334"/>
            <a:ext cx="14216054" cy="4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1753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3A6F99A-5CDB-E19A-9A50-DFD2CBBD82A3}"/>
              </a:ext>
            </a:extLst>
          </p:cNvPr>
          <p:cNvSpPr/>
          <p:nvPr/>
        </p:nvSpPr>
        <p:spPr>
          <a:xfrm>
            <a:off x="5872163" y="3799430"/>
            <a:ext cx="5029200" cy="3114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9148DE-DF44-2EE9-5458-9689B50F7366}"/>
              </a:ext>
            </a:extLst>
          </p:cNvPr>
          <p:cNvSpPr txBox="1"/>
          <p:nvPr/>
        </p:nvSpPr>
        <p:spPr>
          <a:xfrm>
            <a:off x="6858000" y="555679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The result is: 610</a:t>
            </a:r>
          </a:p>
        </p:txBody>
      </p:sp>
      <p:pic>
        <p:nvPicPr>
          <p:cNvPr id="5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2BD36C48-354B-0267-4BE0-5077E11DF7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066712" y="3106595"/>
            <a:ext cx="1985816" cy="198581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F3CE65C-CBC5-6B94-24CE-9DE12D948799}"/>
              </a:ext>
            </a:extLst>
          </p:cNvPr>
          <p:cNvSpPr/>
          <p:nvPr/>
        </p:nvSpPr>
        <p:spPr>
          <a:xfrm>
            <a:off x="10136458" y="3543299"/>
            <a:ext cx="1756316" cy="1435718"/>
          </a:xfrm>
          <a:prstGeom prst="rect">
            <a:avLst/>
          </a:prstGeom>
          <a:solidFill>
            <a:srgbClr val="654FF0"/>
          </a:solidFill>
          <a:ln>
            <a:solidFill>
              <a:srgbClr val="654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DA9F1B-D10F-963E-1875-423C747657AC}"/>
              </a:ext>
            </a:extLst>
          </p:cNvPr>
          <p:cNvSpPr txBox="1"/>
          <p:nvPr/>
        </p:nvSpPr>
        <p:spPr>
          <a:xfrm>
            <a:off x="10260515" y="3890381"/>
            <a:ext cx="285471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>
                <a:solidFill>
                  <a:schemeClr val="bg1"/>
                </a:solidFill>
              </a:rPr>
              <a:t>WASMTIME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4FAA9238-8049-B9FB-B451-0BEE1B430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2" y="4972408"/>
            <a:ext cx="2743196" cy="42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2701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33740"/>
            <a:ext cx="8866330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0F2A37"/>
                </a:solidFill>
                <a:latin typeface="Forum"/>
              </a:rPr>
              <a:t>Attach to process using lldb</a:t>
            </a:r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1BA86174-A24A-9804-66BF-D2B49ACBA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583" y="2441424"/>
            <a:ext cx="17225845" cy="5627177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3706380" y="-1051754"/>
            <a:ext cx="8842621" cy="772624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7216980">
            <a:off x="-3466537" y="4435014"/>
            <a:ext cx="10020822" cy="82296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9738579" y="4869395"/>
            <a:ext cx="7106434" cy="1528184"/>
            <a:chOff x="0" y="0"/>
            <a:chExt cx="9475245" cy="2037579"/>
          </a:xfrm>
        </p:grpSpPr>
        <p:sp>
          <p:nvSpPr>
            <p:cNvPr id="5" name="TextBox 5"/>
            <p:cNvSpPr txBox="1"/>
            <p:nvPr/>
          </p:nvSpPr>
          <p:spPr>
            <a:xfrm>
              <a:off x="0" y="1296845"/>
              <a:ext cx="9475245" cy="740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49"/>
                </a:lnSpc>
              </a:pPr>
              <a:endParaRPr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4155"/>
              <a:ext cx="9475245" cy="1092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480"/>
                </a:lnSpc>
              </a:pPr>
              <a:r>
                <a:rPr lang="en-US" sz="5400">
                  <a:solidFill>
                    <a:srgbClr val="FFFFFF"/>
                  </a:solidFill>
                  <a:latin typeface="Forum"/>
                </a:rPr>
                <a:t>VS CODE INTEGRATION</a:t>
              </a: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0A137043-C116-A937-C680-BB6285A43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777" y="539166"/>
            <a:ext cx="9482446" cy="9208667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9F4C4866-E0A2-E10B-C6B8-744C362F5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504" y="1620257"/>
            <a:ext cx="13430991" cy="704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170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700541E0-7097-3085-CA09-02A765681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75" y="370654"/>
            <a:ext cx="18703382" cy="975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5936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0314521">
            <a:off x="-831151" y="-5705577"/>
            <a:ext cx="7672032" cy="1247484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3683252">
            <a:off x="-2873462" y="2714132"/>
            <a:ext cx="7804324" cy="82259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613645" y="-1517720"/>
            <a:ext cx="6491459" cy="589911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232114" y="6332572"/>
            <a:ext cx="11027186" cy="1466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</a:rPr>
              <a:t>THANK YOU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8A97B7A5-DE81-9888-0B1B-85D72537F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388" y="412470"/>
            <a:ext cx="18229455" cy="94620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43691">
            <a:off x="12650583" y="5606367"/>
            <a:ext cx="6964299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1901857" y="-2160536"/>
            <a:ext cx="6151626" cy="82296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388860" y="3724544"/>
            <a:ext cx="7179219" cy="2546005"/>
            <a:chOff x="0" y="0"/>
            <a:chExt cx="9572293" cy="3394673"/>
          </a:xfrm>
        </p:grpSpPr>
        <p:sp>
          <p:nvSpPr>
            <p:cNvPr id="5" name="TextBox 5"/>
            <p:cNvSpPr txBox="1"/>
            <p:nvPr/>
          </p:nvSpPr>
          <p:spPr>
            <a:xfrm>
              <a:off x="1042495" y="-66898"/>
              <a:ext cx="7487302" cy="24356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80"/>
                </a:lnSpc>
              </a:pPr>
              <a:r>
                <a:rPr lang="en-US" sz="5600">
                  <a:solidFill>
                    <a:srgbClr val="FFFFFF"/>
                  </a:solidFill>
                  <a:latin typeface="Forum"/>
                </a:rPr>
                <a:t>WEBASSEMBLY</a:t>
              </a:r>
            </a:p>
            <a:p>
              <a:pPr algn="ctr">
                <a:lnSpc>
                  <a:spcPts val="7280"/>
                </a:lnSpc>
              </a:pPr>
              <a:r>
                <a:rPr lang="en-US" sz="5600">
                  <a:solidFill>
                    <a:srgbClr val="FFFFFF"/>
                  </a:solidFill>
                  <a:latin typeface="Forum"/>
                </a:rPr>
                <a:t>GETTING STARTED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798792"/>
              <a:ext cx="9572293" cy="5323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349233" y="2594778"/>
            <a:ext cx="7487800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6E82EE7-7CF9-EF25-C841-6A71C6E31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083" y="735172"/>
            <a:ext cx="10256332" cy="859362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023600" y="8051116"/>
            <a:ext cx="1985816" cy="198581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050056" y="564466"/>
            <a:ext cx="1941892" cy="1985816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 flipH="1">
            <a:off x="8983249" y="2771811"/>
            <a:ext cx="6028" cy="5272087"/>
          </a:xfrm>
          <a:prstGeom prst="line">
            <a:avLst/>
          </a:prstGeom>
          <a:ln w="47625" cap="flat">
            <a:solidFill>
              <a:srgbClr val="654FF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BE3089A-5E43-D5C3-6662-D491FF607103}"/>
              </a:ext>
            </a:extLst>
          </p:cNvPr>
          <p:cNvGrpSpPr/>
          <p:nvPr/>
        </p:nvGrpSpPr>
        <p:grpSpPr>
          <a:xfrm>
            <a:off x="6843713" y="4641591"/>
            <a:ext cx="4314825" cy="948939"/>
            <a:chOff x="6843713" y="4437485"/>
            <a:chExt cx="4314825" cy="94893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A9D9B13-6485-4953-87D4-FF632A4BBEE4}"/>
                </a:ext>
              </a:extLst>
            </p:cNvPr>
            <p:cNvSpPr/>
            <p:nvPr/>
          </p:nvSpPr>
          <p:spPr>
            <a:xfrm>
              <a:off x="6843713" y="4443413"/>
              <a:ext cx="4314825" cy="914400"/>
            </a:xfrm>
            <a:prstGeom prst="rect">
              <a:avLst/>
            </a:prstGeom>
            <a:solidFill>
              <a:srgbClr val="DBDCDD"/>
            </a:solidFill>
            <a:ln>
              <a:solidFill>
                <a:srgbClr val="DBDC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50908E5-7ADA-4C59-6588-D7013848A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7186455" y="4437485"/>
              <a:ext cx="3477547" cy="9489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023600" y="8051116"/>
            <a:ext cx="1985816" cy="198581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050056" y="564466"/>
            <a:ext cx="1941892" cy="1985816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 flipH="1">
            <a:off x="8983249" y="2771811"/>
            <a:ext cx="6028" cy="5272087"/>
          </a:xfrm>
          <a:prstGeom prst="line">
            <a:avLst/>
          </a:prstGeom>
          <a:ln w="47625" cap="flat">
            <a:solidFill>
              <a:srgbClr val="654FF0"/>
            </a:solidFill>
            <a:prstDash val="solid"/>
            <a:headEnd type="none" w="sm" len="sm"/>
            <a:tailEnd type="triangle" w="lg" len="med"/>
          </a:ln>
        </p:spPr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85613AE8-C378-405F-1CF6-D721B5858E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774" y="5583088"/>
            <a:ext cx="15087578" cy="47813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BE3089A-5E43-D5C3-6662-D491FF607103}"/>
              </a:ext>
            </a:extLst>
          </p:cNvPr>
          <p:cNvGrpSpPr/>
          <p:nvPr/>
        </p:nvGrpSpPr>
        <p:grpSpPr>
          <a:xfrm>
            <a:off x="6843713" y="4647693"/>
            <a:ext cx="4314825" cy="948939"/>
            <a:chOff x="6843713" y="4437485"/>
            <a:chExt cx="4314825" cy="94893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A9D9B13-6485-4953-87D4-FF632A4BBEE4}"/>
                </a:ext>
              </a:extLst>
            </p:cNvPr>
            <p:cNvSpPr/>
            <p:nvPr/>
          </p:nvSpPr>
          <p:spPr>
            <a:xfrm>
              <a:off x="6843713" y="4443413"/>
              <a:ext cx="4314825" cy="914400"/>
            </a:xfrm>
            <a:prstGeom prst="rect">
              <a:avLst/>
            </a:prstGeom>
            <a:solidFill>
              <a:srgbClr val="DBDCDD"/>
            </a:solidFill>
            <a:ln>
              <a:solidFill>
                <a:srgbClr val="DBDC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50908E5-7ADA-4C59-6588-D7013848A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7186455" y="4437485"/>
              <a:ext cx="3477547" cy="9489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9441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Logo&#10;&#10;Description automatically generated">
            <a:extLst>
              <a:ext uri="{FF2B5EF4-FFF2-40B4-BE49-F238E27FC236}">
                <a16:creationId xmlns:a16="http://schemas.microsoft.com/office/drawing/2014/main" id="{91A0A50E-0985-ADCD-8B10-36A282B74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009" y="409161"/>
            <a:ext cx="2743200" cy="2743200"/>
          </a:xfrm>
          <a:prstGeom prst="rect">
            <a:avLst/>
          </a:prstGeom>
        </p:spPr>
      </p:pic>
      <p:pic>
        <p:nvPicPr>
          <p:cNvPr id="10" name="Picture 10" descr="Logo&#10;&#10;Description automatically generated">
            <a:extLst>
              <a:ext uri="{FF2B5EF4-FFF2-40B4-BE49-F238E27FC236}">
                <a16:creationId xmlns:a16="http://schemas.microsoft.com/office/drawing/2014/main" id="{1375E8EB-765C-57CC-4513-7500A48B1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6139" y="409160"/>
            <a:ext cx="2743200" cy="2743200"/>
          </a:xfrm>
          <a:prstGeom prst="rect">
            <a:avLst/>
          </a:prstGeom>
        </p:spPr>
      </p:pic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252BF3A-B827-F594-2862-F6BA5C64FA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8179" y="3515962"/>
            <a:ext cx="10432472" cy="5273881"/>
          </a:xfrm>
          <a:prstGeom prst="rect">
            <a:avLst/>
          </a:prstGeo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27C3A34B-45F3-F044-79F2-3108988518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140" y="3134241"/>
            <a:ext cx="7419109" cy="61263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870E8F824AFF46970687E3532D1037" ma:contentTypeVersion="13" ma:contentTypeDescription="Create a new document." ma:contentTypeScope="" ma:versionID="b2099d73e1f3ecab9ab73762c4df95bc">
  <xsd:schema xmlns:xsd="http://www.w3.org/2001/XMLSchema" xmlns:xs="http://www.w3.org/2001/XMLSchema" xmlns:p="http://schemas.microsoft.com/office/2006/metadata/properties" xmlns:ns3="0a323993-71d0-4ac8-961e-f56742eff7ff" xmlns:ns4="02e0c61e-4671-44a3-a3de-bff676dfaaf2" targetNamespace="http://schemas.microsoft.com/office/2006/metadata/properties" ma:root="true" ma:fieldsID="b315cbb211e6a704d7434e70b1a91ca4" ns3:_="" ns4:_="">
    <xsd:import namespace="0a323993-71d0-4ac8-961e-f56742eff7ff"/>
    <xsd:import namespace="02e0c61e-4671-44a3-a3de-bff676dfaaf2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ServiceDateTake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323993-71d0-4ac8-961e-f56742eff7f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e0c61e-4671-44a3-a3de-bff676dfaa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DF23BB6-06BF-4F6D-A831-F6EC42BF21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2DF7915-8B24-4C23-8DAF-437BD0F810CB}">
  <ds:schemaRefs>
    <ds:schemaRef ds:uri="02e0c61e-4671-44a3-a3de-bff676dfaaf2"/>
    <ds:schemaRef ds:uri="0a323993-71d0-4ac8-961e-f56742eff7f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1B884C5-8571-4A55-95D0-CE01893AA439}">
  <ds:schemaRefs>
    <ds:schemaRef ds:uri="02e0c61e-4671-44a3-a3de-bff676dfaaf2"/>
    <ds:schemaRef ds:uri="0a323993-71d0-4ac8-961e-f56742eff7f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37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WebAssembly Debugging</dc:title>
  <cp:revision>124</cp:revision>
  <dcterms:created xsi:type="dcterms:W3CDTF">2006-08-16T00:00:00Z</dcterms:created>
  <dcterms:modified xsi:type="dcterms:W3CDTF">2022-06-20T08:30:33Z</dcterms:modified>
  <dc:identifier>DAFA1xN-s0c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208be00-d674-40fd-8399-cd3587f85bc0_Enabled">
    <vt:lpwstr>true</vt:lpwstr>
  </property>
  <property fmtid="{D5CDD505-2E9C-101B-9397-08002B2CF9AE}" pid="3" name="MSIP_Label_9208be00-d674-40fd-8399-cd3587f85bc0_SetDate">
    <vt:lpwstr>2022-06-13T12:07:59Z</vt:lpwstr>
  </property>
  <property fmtid="{D5CDD505-2E9C-101B-9397-08002B2CF9AE}" pid="4" name="MSIP_Label_9208be00-d674-40fd-8399-cd3587f85bc0_Method">
    <vt:lpwstr>Privileged</vt:lpwstr>
  </property>
  <property fmtid="{D5CDD505-2E9C-101B-9397-08002B2CF9AE}" pid="5" name="MSIP_Label_9208be00-d674-40fd-8399-cd3587f85bc0_Name">
    <vt:lpwstr>Unrestricted</vt:lpwstr>
  </property>
  <property fmtid="{D5CDD505-2E9C-101B-9397-08002B2CF9AE}" pid="6" name="MSIP_Label_9208be00-d674-40fd-8399-cd3587f85bc0_SiteId">
    <vt:lpwstr>6cce74a3-3975-45e0-9893-b072988b30b6</vt:lpwstr>
  </property>
  <property fmtid="{D5CDD505-2E9C-101B-9397-08002B2CF9AE}" pid="7" name="MSIP_Label_9208be00-d674-40fd-8399-cd3587f85bc0_ActionId">
    <vt:lpwstr>4011c245-fdf7-422f-977f-31d6ace35fda</vt:lpwstr>
  </property>
  <property fmtid="{D5CDD505-2E9C-101B-9397-08002B2CF9AE}" pid="8" name="MSIP_Label_9208be00-d674-40fd-8399-cd3587f85bc0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UNRESTRICTED</vt:lpwstr>
  </property>
  <property fmtid="{D5CDD505-2E9C-101B-9397-08002B2CF9AE}" pid="11" name="ContentTypeId">
    <vt:lpwstr>0x010100EE870E8F824AFF46970687E3532D1037</vt:lpwstr>
  </property>
</Properties>
</file>

<file path=docProps/thumbnail.jpeg>
</file>